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44"/>
  </p:notesMasterIdLst>
  <p:sldIdLst>
    <p:sldId id="256" r:id="rId5"/>
    <p:sldId id="263" r:id="rId6"/>
    <p:sldId id="264" r:id="rId7"/>
    <p:sldId id="265" r:id="rId8"/>
    <p:sldId id="266" r:id="rId9"/>
    <p:sldId id="267" r:id="rId10"/>
    <p:sldId id="268" r:id="rId11"/>
    <p:sldId id="269" r:id="rId12"/>
    <p:sldId id="271" r:id="rId13"/>
    <p:sldId id="272" r:id="rId14"/>
    <p:sldId id="270" r:id="rId15"/>
    <p:sldId id="273" r:id="rId16"/>
    <p:sldId id="274" r:id="rId17"/>
    <p:sldId id="275" r:id="rId18"/>
    <p:sldId id="290" r:id="rId19"/>
    <p:sldId id="289" r:id="rId20"/>
    <p:sldId id="277" r:id="rId21"/>
    <p:sldId id="296" r:id="rId22"/>
    <p:sldId id="297" r:id="rId23"/>
    <p:sldId id="298" r:id="rId24"/>
    <p:sldId id="299" r:id="rId25"/>
    <p:sldId id="300" r:id="rId26"/>
    <p:sldId id="301" r:id="rId27"/>
    <p:sldId id="278" r:id="rId28"/>
    <p:sldId id="279" r:id="rId29"/>
    <p:sldId id="280" r:id="rId30"/>
    <p:sldId id="281" r:id="rId31"/>
    <p:sldId id="282" r:id="rId32"/>
    <p:sldId id="283" r:id="rId33"/>
    <p:sldId id="284" r:id="rId34"/>
    <p:sldId id="285" r:id="rId35"/>
    <p:sldId id="288" r:id="rId36"/>
    <p:sldId id="286" r:id="rId37"/>
    <p:sldId id="287" r:id="rId38"/>
    <p:sldId id="291" r:id="rId39"/>
    <p:sldId id="292" r:id="rId40"/>
    <p:sldId id="293" r:id="rId41"/>
    <p:sldId id="294" r:id="rId42"/>
    <p:sldId id="295"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38"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66E302-901B-4EC5-8063-F4475DEAA8C8}" type="datetimeFigureOut">
              <a:rPr lang="en-US" smtClean="0"/>
              <a:t>7/5/2024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6B3765-1535-41FB-A927-AAD2D1E85382}" type="slidenum">
              <a:rPr lang="en-US" smtClean="0"/>
              <a:t>‹#›</a:t>
            </a:fld>
            <a:endParaRPr lang="en-US" dirty="0"/>
          </a:p>
        </p:txBody>
      </p:sp>
    </p:spTree>
    <p:extLst>
      <p:ext uri="{BB962C8B-B14F-4D97-AF65-F5344CB8AC3E}">
        <p14:creationId xmlns:p14="http://schemas.microsoft.com/office/powerpoint/2010/main" val="3170152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p:txBody>
          <a:bodyPr/>
          <a:lstStyle/>
          <a:p>
            <a:fld id="{1CAFE9EF-BFD3-43EA-A868-783EE64D3026}" type="datetime1">
              <a:rPr lang="en-US" smtClean="0"/>
              <a:t>7/5/2024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F715DF4-6503-424C-B89D-B31483AF0BFD}"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EE408-CEE3-4069-B613-CB32C19D6587}"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4680C5-3949-48B3-AAD0-C6AC4D6634A8}"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451F9A-4BC0-4BDC-9C0A-439930D3F628}"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D4C190EB-8738-400A-AFF7-6D1DEC6B76AF}" type="datetime1">
              <a:rPr lang="en-US" smtClean="0"/>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A4A0F0B9-B198-4467-8481-337D4552AC07}" type="datetime1">
              <a:rPr lang="en-US" smtClean="0"/>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A7E8C0-DCD6-4618-824E-E5B47E37F774}" type="datetime1">
              <a:rPr lang="en-US" smtClean="0"/>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C6133B-A04A-40C7-999B-6B964B69F57E}" type="datetime1">
              <a:rPr lang="en-US" smtClean="0"/>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466FB9-D28B-49B1-96AA-2DC4A0B82672}" type="datetime1">
              <a:rPr lang="en-US" smtClean="0"/>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6763742-95DB-4727-9E2D-E67133874C57}" type="datetime1">
              <a:rPr lang="en-US" smtClean="0"/>
              <a:t>7/5/2024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F4C757-AC18-4BD4-B58D-C09C7F56266E}"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A06CBA-D419-41FA-8B3E-D17E24A5F335}" type="datetime1">
              <a:rPr lang="en-US" smtClean="0"/>
              <a:t>7/5/2024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24B8EF-695A-4D91-86E6-BD3ABF986DC6}" type="datetime1">
              <a:rPr lang="en-US" smtClean="0"/>
              <a:t>7/5/2024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49A1DA-1075-4AB6-9AFC-9045E23C9F15}" type="datetime1">
              <a:rPr lang="en-US" smtClean="0"/>
              <a:t>7/5/2024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23360-0F07-4AD4-AAF8-61579BDE5A02}"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135D3E4-AEF6-4C0D-955F-4975ADE12833}" type="datetime1">
              <a:rPr lang="en-US" smtClean="0"/>
              <a:t>7/5/2024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F096B060-2D6F-430E-A017-FCCC5AF2AC19}" type="datetime1">
              <a:rPr lang="en-US" smtClean="0"/>
              <a:t>7/5/2024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descr="up close image of waves">
            <a:extLst>
              <a:ext uri="{FF2B5EF4-FFF2-40B4-BE49-F238E27FC236}">
                <a16:creationId xmlns:a16="http://schemas.microsoft.com/office/drawing/2014/main" id="{9648A932-5E17-4859-9FE3-70EB96EA5C70}"/>
              </a:ext>
            </a:extLst>
          </p:cNvPr>
          <p:cNvPicPr>
            <a:picLocks noChangeAspect="1"/>
          </p:cNvPicPr>
          <p:nvPr/>
        </p:nvPicPr>
        <p:blipFill rotWithShape="1">
          <a:blip r:embed="rId3">
            <a:alphaModFix amt="41000"/>
          </a:blip>
          <a:srcRect l="9091" t="3462" b="19929"/>
          <a:stretch/>
        </p:blipFill>
        <p:spPr>
          <a:xfrm>
            <a:off x="20" y="1"/>
            <a:ext cx="12191980" cy="6858000"/>
          </a:xfrm>
          <a:prstGeom prst="rect">
            <a:avLst/>
          </a:prstGeom>
        </p:spPr>
      </p:pic>
      <p:sp>
        <p:nvSpPr>
          <p:cNvPr id="3" name="Subtitle 2">
            <a:extLst>
              <a:ext uri="{FF2B5EF4-FFF2-40B4-BE49-F238E27FC236}">
                <a16:creationId xmlns:a16="http://schemas.microsoft.com/office/drawing/2014/main" id="{516A0C15-5BB2-41A2-BD46-E18F635D59B0}"/>
              </a:ext>
            </a:extLst>
          </p:cNvPr>
          <p:cNvSpPr>
            <a:spLocks noGrp="1"/>
          </p:cNvSpPr>
          <p:nvPr>
            <p:ph type="subTitle" idx="1"/>
          </p:nvPr>
        </p:nvSpPr>
        <p:spPr>
          <a:xfrm>
            <a:off x="2209799" y="3694375"/>
            <a:ext cx="9144000" cy="754025"/>
          </a:xfrm>
        </p:spPr>
        <p:txBody>
          <a:bodyPr>
            <a:normAutofit/>
          </a:bodyPr>
          <a:lstStyle/>
          <a:p>
            <a:r>
              <a:rPr lang="en-US" dirty="0"/>
              <a:t>Dr Michael Underdown</a:t>
            </a:r>
          </a:p>
        </p:txBody>
      </p:sp>
      <p:sp>
        <p:nvSpPr>
          <p:cNvPr id="2" name="Title 1">
            <a:extLst>
              <a:ext uri="{FF2B5EF4-FFF2-40B4-BE49-F238E27FC236}">
                <a16:creationId xmlns:a16="http://schemas.microsoft.com/office/drawing/2014/main" id="{AF6636B6-A233-459A-95E5-DFBD46F360BC}"/>
              </a:ext>
            </a:extLst>
          </p:cNvPr>
          <p:cNvSpPr>
            <a:spLocks noGrp="1"/>
          </p:cNvSpPr>
          <p:nvPr>
            <p:ph type="ctrTitle"/>
          </p:nvPr>
        </p:nvSpPr>
        <p:spPr>
          <a:xfrm>
            <a:off x="2209800" y="4464028"/>
            <a:ext cx="9144000" cy="1641490"/>
          </a:xfrm>
        </p:spPr>
        <p:txBody>
          <a:bodyPr>
            <a:normAutofit/>
          </a:bodyPr>
          <a:lstStyle/>
          <a:p>
            <a:r>
              <a:rPr lang="en-US" u="sng" dirty="0" err="1">
                <a:effectLst/>
              </a:rPr>
              <a:t>Mayday!Mayday</a:t>
            </a:r>
            <a:r>
              <a:rPr lang="en-US" dirty="0"/>
              <a:t>! </a:t>
            </a:r>
          </a:p>
        </p:txBody>
      </p:sp>
    </p:spTree>
    <p:extLst>
      <p:ext uri="{BB962C8B-B14F-4D97-AF65-F5344CB8AC3E}">
        <p14:creationId xmlns:p14="http://schemas.microsoft.com/office/powerpoint/2010/main" val="35497506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1D72E6-3FFF-422F-8146-75D322556EE4}"/>
              </a:ext>
            </a:extLst>
          </p:cNvPr>
          <p:cNvSpPr>
            <a:spLocks noGrp="1"/>
          </p:cNvSpPr>
          <p:nvPr>
            <p:ph idx="1"/>
          </p:nvPr>
        </p:nvSpPr>
        <p:spPr/>
        <p:txBody>
          <a:bodyPr/>
          <a:lstStyle/>
          <a:p>
            <a:r>
              <a:rPr lang="en-AU" dirty="0"/>
              <a:t>F/V Alfred was the 5</a:t>
            </a:r>
            <a:r>
              <a:rPr lang="en-AU" baseline="30000" dirty="0"/>
              <a:t>th</a:t>
            </a:r>
            <a:r>
              <a:rPr lang="en-AU" dirty="0"/>
              <a:t> boat to sail.  Two of the 4 earlier boats did not see the barge because it was only displaying one of the required 2 anchor lights.</a:t>
            </a:r>
          </a:p>
          <a:p>
            <a:r>
              <a:rPr lang="en-AU" dirty="0"/>
              <a:t>The skipper of the F/V Alfred turned around briefly to put on a kettle moments before she hit the barge and sank while he was calling Maritime Radio.</a:t>
            </a:r>
          </a:p>
          <a:p>
            <a:r>
              <a:rPr lang="en-AU" dirty="0"/>
              <a:t>The skipper and one crew member were rescued by the F/V Silver Foam, but the other crew member drowned when his leg was caught in a rope and he was dragged under when the boat sank.</a:t>
            </a:r>
          </a:p>
        </p:txBody>
      </p:sp>
    </p:spTree>
    <p:extLst>
      <p:ext uri="{BB962C8B-B14F-4D97-AF65-F5344CB8AC3E}">
        <p14:creationId xmlns:p14="http://schemas.microsoft.com/office/powerpoint/2010/main" val="42112382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C1DC1C-5035-4105-B7D8-0CD1634DF00B}"/>
              </a:ext>
            </a:extLst>
          </p:cNvPr>
          <p:cNvSpPr>
            <a:spLocks noGrp="1"/>
          </p:cNvSpPr>
          <p:nvPr>
            <p:ph idx="1"/>
          </p:nvPr>
        </p:nvSpPr>
        <p:spPr/>
        <p:txBody>
          <a:bodyPr>
            <a:normAutofit/>
          </a:bodyPr>
          <a:lstStyle/>
          <a:p>
            <a:r>
              <a:rPr lang="en-AU" dirty="0"/>
              <a:t>At the outset I played a WAV file of the distress call (mayday call) made by the skipper of the F/V Alfred following her collision with the dumb barge </a:t>
            </a:r>
            <a:r>
              <a:rPr lang="en-AU" dirty="0" err="1"/>
              <a:t>Seatow</a:t>
            </a:r>
            <a:r>
              <a:rPr lang="en-AU" dirty="0"/>
              <a:t> 17.</a:t>
            </a:r>
          </a:p>
          <a:p>
            <a:r>
              <a:rPr lang="en-AU" dirty="0"/>
              <a:t>NZ Maritime Radio operates a continuous listening watch.  The distress call was picked up by the site at </a:t>
            </a:r>
            <a:r>
              <a:rPr lang="en-AU" dirty="0" err="1"/>
              <a:t>d’Urville</a:t>
            </a:r>
            <a:r>
              <a:rPr lang="en-AU" dirty="0"/>
              <a:t> Island in Marlborough Sound.</a:t>
            </a:r>
          </a:p>
          <a:p>
            <a:r>
              <a:rPr lang="en-AU" dirty="0"/>
              <a:t>One of the first things an experienced maritime lawyer will do after a collision is obtain a WAV file from Maritime Radio of any messages.  This usually will give the precise location of the vessels involved.</a:t>
            </a:r>
          </a:p>
        </p:txBody>
      </p:sp>
    </p:spTree>
    <p:extLst>
      <p:ext uri="{BB962C8B-B14F-4D97-AF65-F5344CB8AC3E}">
        <p14:creationId xmlns:p14="http://schemas.microsoft.com/office/powerpoint/2010/main" val="95848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CD5E90-CB33-4414-8871-B9EAE26F827A}"/>
              </a:ext>
            </a:extLst>
          </p:cNvPr>
          <p:cNvSpPr>
            <a:spLocks noGrp="1"/>
          </p:cNvSpPr>
          <p:nvPr>
            <p:ph idx="1"/>
          </p:nvPr>
        </p:nvSpPr>
        <p:spPr/>
        <p:txBody>
          <a:bodyPr>
            <a:normAutofit lnSpcReduction="10000"/>
          </a:bodyPr>
          <a:lstStyle/>
          <a:p>
            <a:r>
              <a:rPr lang="en-AU" dirty="0"/>
              <a:t>At first the barge owners tried to claim they had anchored to one side of the lead lights where there are designated anchorages in the New Zealand Pilot.</a:t>
            </a:r>
          </a:p>
          <a:p>
            <a:r>
              <a:rPr lang="en-AU" dirty="0"/>
              <a:t>I acted for the insurer of the F/V Alfred, Sunderland Marine Mutual Insurance Company, and was able to demonstrate that the owners were lying about both their position and the fact that the barge was not properly lit.  We reached a settlement with the owners, who paid for all the losses without admitting liability.</a:t>
            </a:r>
          </a:p>
          <a:p>
            <a:r>
              <a:rPr lang="en-AU" dirty="0"/>
              <a:t>The Maritime Safety Authority (MSA) prosecuted the skipper for breaches of the COLREG and the Coroner undertook a coronial inquest because of the death of one of the deckhands.</a:t>
            </a:r>
          </a:p>
        </p:txBody>
      </p:sp>
    </p:spTree>
    <p:extLst>
      <p:ext uri="{BB962C8B-B14F-4D97-AF65-F5344CB8AC3E}">
        <p14:creationId xmlns:p14="http://schemas.microsoft.com/office/powerpoint/2010/main" val="1298333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226B54F-DD0A-4CA1-B236-712DA4339B53}"/>
              </a:ext>
            </a:extLst>
          </p:cNvPr>
          <p:cNvSpPr>
            <a:spLocks noGrp="1"/>
          </p:cNvSpPr>
          <p:nvPr>
            <p:ph idx="1"/>
          </p:nvPr>
        </p:nvSpPr>
        <p:spPr/>
        <p:txBody>
          <a:bodyPr>
            <a:normAutofit lnSpcReduction="10000"/>
          </a:bodyPr>
          <a:lstStyle/>
          <a:p>
            <a:r>
              <a:rPr lang="en-AU" dirty="0"/>
              <a:t>The MSA charged the skipper with failing to keep a proper lookout and failure to display the standards of a “reasonably competent skipper”.  Rule 5 of the COLREG states “Every vessel shall at all times maintain a proper look-out by sight and hearing…”</a:t>
            </a:r>
          </a:p>
          <a:p>
            <a:r>
              <a:rPr lang="en-AU" dirty="0"/>
              <a:t>The skipper could not pick up the barge on the radar and the expert I called gave evidence that this was probably due to a combination of using the “Anti Sea Clutter” gain control more than necessary and the shape of the cliff at Port </a:t>
            </a:r>
            <a:r>
              <a:rPr lang="en-AU" dirty="0" err="1"/>
              <a:t>Tarakohe</a:t>
            </a:r>
            <a:r>
              <a:rPr lang="en-AU" dirty="0"/>
              <a:t>.</a:t>
            </a:r>
          </a:p>
          <a:p>
            <a:r>
              <a:rPr lang="en-AU" dirty="0"/>
              <a:t>The skipper was fined $2,000 and ordered to pay $8,000 reparation to the family of the drowned crew member.  Incidentally, one of the skipper’s brothers had been lost at sea in 1996.</a:t>
            </a:r>
          </a:p>
          <a:p>
            <a:endParaRPr lang="en-AU" dirty="0"/>
          </a:p>
        </p:txBody>
      </p:sp>
    </p:spTree>
    <p:extLst>
      <p:ext uri="{BB962C8B-B14F-4D97-AF65-F5344CB8AC3E}">
        <p14:creationId xmlns:p14="http://schemas.microsoft.com/office/powerpoint/2010/main" val="4289312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157AF5-9EB7-4F57-AF6B-8F2F34F3448B}"/>
              </a:ext>
            </a:extLst>
          </p:cNvPr>
          <p:cNvSpPr>
            <a:spLocks noGrp="1"/>
          </p:cNvSpPr>
          <p:nvPr>
            <p:ph idx="1"/>
          </p:nvPr>
        </p:nvSpPr>
        <p:spPr/>
        <p:txBody>
          <a:bodyPr/>
          <a:lstStyle/>
          <a:p>
            <a:r>
              <a:rPr lang="en-AU" dirty="0"/>
              <a:t>At the inquest, the Coroner was critical of the fact that the MSA had not laid charges against the owner of the barge.</a:t>
            </a:r>
          </a:p>
          <a:p>
            <a:r>
              <a:rPr lang="en-AU" dirty="0"/>
              <a:t>In 2007, Tasman District Council’s bylaws regulating navigation safety were updated in an effort to prevent similar incidents.</a:t>
            </a:r>
          </a:p>
          <a:p>
            <a:r>
              <a:rPr lang="en-AU" dirty="0"/>
              <a:t>There were two sequels.  The same </a:t>
            </a:r>
            <a:r>
              <a:rPr lang="en-AU" dirty="0" err="1"/>
              <a:t>Seatow</a:t>
            </a:r>
            <a:r>
              <a:rPr lang="en-AU" dirty="0"/>
              <a:t> barge and tug (but with a different tug skipper) were responsible for the deaths of 4 recreational fishers at Carnarvon on 18 March 2007 when they also failed to properly illuminate the barge and in 2022 the skipper of the F/V Alfred was again prosecuted for failing to maintain a proper lookout after the F/V Mistral ran aground while he was asleep.</a:t>
            </a:r>
          </a:p>
          <a:p>
            <a:endParaRPr lang="en-AU" dirty="0"/>
          </a:p>
        </p:txBody>
      </p:sp>
    </p:spTree>
    <p:extLst>
      <p:ext uri="{BB962C8B-B14F-4D97-AF65-F5344CB8AC3E}">
        <p14:creationId xmlns:p14="http://schemas.microsoft.com/office/powerpoint/2010/main" val="4094377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0D15BD4-CEED-47C0-8FC4-401119183E76}"/>
              </a:ext>
            </a:extLst>
          </p:cNvPr>
          <p:cNvPicPr>
            <a:picLocks noGrp="1" noChangeAspect="1"/>
          </p:cNvPicPr>
          <p:nvPr>
            <p:ph idx="1"/>
          </p:nvPr>
        </p:nvPicPr>
        <p:blipFill>
          <a:blip r:embed="rId2"/>
          <a:stretch>
            <a:fillRect/>
          </a:stretch>
        </p:blipFill>
        <p:spPr>
          <a:xfrm>
            <a:off x="2383245" y="1825625"/>
            <a:ext cx="7708084" cy="4351338"/>
          </a:xfrm>
        </p:spPr>
      </p:pic>
    </p:spTree>
    <p:extLst>
      <p:ext uri="{BB962C8B-B14F-4D97-AF65-F5344CB8AC3E}">
        <p14:creationId xmlns:p14="http://schemas.microsoft.com/office/powerpoint/2010/main" val="8645991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EE4EFB3-FD6F-4361-8475-C3CC37CD038D}"/>
              </a:ext>
            </a:extLst>
          </p:cNvPr>
          <p:cNvSpPr>
            <a:spLocks noGrp="1"/>
          </p:cNvSpPr>
          <p:nvPr>
            <p:ph idx="1"/>
          </p:nvPr>
        </p:nvSpPr>
        <p:spPr/>
        <p:txBody>
          <a:bodyPr/>
          <a:lstStyle/>
          <a:p>
            <a:r>
              <a:rPr lang="en-AU" b="1" dirty="0"/>
              <a:t>Scuttling</a:t>
            </a:r>
          </a:p>
          <a:p>
            <a:r>
              <a:rPr lang="en-AU" dirty="0"/>
              <a:t>On 27 October 2004, the F/V San Rochelle caught fire and sank 97 nautical miles north of Cape Reinga.</a:t>
            </a:r>
          </a:p>
          <a:p>
            <a:r>
              <a:rPr lang="en-AU" dirty="0"/>
              <a:t>This is a case where the official Marine Occurrence Report produced by TAIC (the NZ Transport Accident Investigation Commission) is not completely accurate.  Both I, as the lawyer acting for Sunderland Marine Mutual Insurance Company, the insurer of the boat, and the Maritime Safety Authority, established other facts. </a:t>
            </a:r>
          </a:p>
          <a:p>
            <a:pPr marL="0" indent="0">
              <a:buNone/>
            </a:pPr>
            <a:endParaRPr lang="en-AU" b="1" dirty="0"/>
          </a:p>
        </p:txBody>
      </p:sp>
    </p:spTree>
    <p:extLst>
      <p:ext uri="{BB962C8B-B14F-4D97-AF65-F5344CB8AC3E}">
        <p14:creationId xmlns:p14="http://schemas.microsoft.com/office/powerpoint/2010/main" val="3494930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E803E2A-4BAB-4F64-B246-40F0C9A5E464}"/>
              </a:ext>
            </a:extLst>
          </p:cNvPr>
          <p:cNvPicPr>
            <a:picLocks noGrp="1" noChangeAspect="1"/>
          </p:cNvPicPr>
          <p:nvPr>
            <p:ph idx="1"/>
          </p:nvPr>
        </p:nvPicPr>
        <p:blipFill>
          <a:blip r:embed="rId2"/>
          <a:stretch>
            <a:fillRect/>
          </a:stretch>
        </p:blipFill>
        <p:spPr>
          <a:xfrm>
            <a:off x="3456640" y="1825625"/>
            <a:ext cx="5561295" cy="4351338"/>
          </a:xfrm>
        </p:spPr>
      </p:pic>
    </p:spTree>
    <p:extLst>
      <p:ext uri="{BB962C8B-B14F-4D97-AF65-F5344CB8AC3E}">
        <p14:creationId xmlns:p14="http://schemas.microsoft.com/office/powerpoint/2010/main" val="3255640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2DFF487-80C0-4476-8B1F-F684880290FF}"/>
              </a:ext>
            </a:extLst>
          </p:cNvPr>
          <p:cNvSpPr>
            <a:spLocks noGrp="1"/>
          </p:cNvSpPr>
          <p:nvPr>
            <p:ph idx="1"/>
          </p:nvPr>
        </p:nvSpPr>
        <p:spPr/>
        <p:txBody>
          <a:bodyPr/>
          <a:lstStyle/>
          <a:p>
            <a:r>
              <a:rPr lang="en-AU" dirty="0"/>
              <a:t>Normally, if an insurer suspects that the assured is committing fraud, the easiest thing to do is simply to refuse to pay out on the claim.  The onus is then on the aggrieved party to take legal action or simply walk away – as happened here.</a:t>
            </a:r>
          </a:p>
          <a:p>
            <a:r>
              <a:rPr lang="en-AU" dirty="0"/>
              <a:t>Usually, the 2 biggest costs for a commercial fisher are fuel costs and crew costs.  At the time of this incident, marine fuel costs were increasing rapidly in New Zealand and there was an increase in cases of scuttling.</a:t>
            </a:r>
          </a:p>
          <a:p>
            <a:r>
              <a:rPr lang="en-AU" dirty="0"/>
              <a:t>This is assisted by the practice in marine insurance of insuring boats for an agreed value rather than a depreciating value.</a:t>
            </a:r>
          </a:p>
          <a:p>
            <a:endParaRPr lang="en-AU" dirty="0"/>
          </a:p>
        </p:txBody>
      </p:sp>
    </p:spTree>
    <p:extLst>
      <p:ext uri="{BB962C8B-B14F-4D97-AF65-F5344CB8AC3E}">
        <p14:creationId xmlns:p14="http://schemas.microsoft.com/office/powerpoint/2010/main" val="31603418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8612C2-647C-490B-B270-EE39494D8E87}"/>
              </a:ext>
            </a:extLst>
          </p:cNvPr>
          <p:cNvSpPr>
            <a:spLocks noGrp="1"/>
          </p:cNvSpPr>
          <p:nvPr>
            <p:ph idx="1"/>
          </p:nvPr>
        </p:nvSpPr>
        <p:spPr/>
        <p:txBody>
          <a:bodyPr/>
          <a:lstStyle/>
          <a:p>
            <a:r>
              <a:rPr lang="en-AU" dirty="0"/>
              <a:t>I will now summarise what happened and then look at what TAIC was not told by the F/V San Rochelle’s owner.</a:t>
            </a:r>
          </a:p>
          <a:p>
            <a:r>
              <a:rPr lang="en-AU" dirty="0"/>
              <a:t>The F/V sailed from Auckland on 24 October 2005 with the skipper and 2 deckhands on board.</a:t>
            </a:r>
          </a:p>
          <a:p>
            <a:r>
              <a:rPr lang="en-AU" dirty="0"/>
              <a:t>At 0115 on 27 October, the crew began attaching the hook snoods to the longline as it was paid out.  At 0345, while setting the gear was still taking place, the skipper noticed smoke coming from the engine room.</a:t>
            </a:r>
          </a:p>
          <a:p>
            <a:r>
              <a:rPr lang="en-AU" dirty="0"/>
              <a:t>4 minutes later the skipper made a distress call and 40 minutes later the crew got into the </a:t>
            </a:r>
            <a:r>
              <a:rPr lang="en-AU" dirty="0" err="1"/>
              <a:t>liferaft</a:t>
            </a:r>
            <a:r>
              <a:rPr lang="en-AU" dirty="0"/>
              <a:t>. </a:t>
            </a:r>
          </a:p>
        </p:txBody>
      </p:sp>
    </p:spTree>
    <p:extLst>
      <p:ext uri="{BB962C8B-B14F-4D97-AF65-F5344CB8AC3E}">
        <p14:creationId xmlns:p14="http://schemas.microsoft.com/office/powerpoint/2010/main" val="36115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2D005-B479-438F-B312-11574D2D7187}"/>
              </a:ext>
            </a:extLst>
          </p:cNvPr>
          <p:cNvSpPr>
            <a:spLocks noGrp="1"/>
          </p:cNvSpPr>
          <p:nvPr>
            <p:ph type="title"/>
          </p:nvPr>
        </p:nvSpPr>
        <p:spPr/>
        <p:txBody>
          <a:bodyPr/>
          <a:lstStyle/>
          <a:p>
            <a:pPr algn="ctr"/>
            <a:r>
              <a:rPr lang="en-AU" dirty="0"/>
              <a:t>JCU 2024 Law Seminar Series</a:t>
            </a:r>
          </a:p>
        </p:txBody>
      </p:sp>
      <p:graphicFrame>
        <p:nvGraphicFramePr>
          <p:cNvPr id="5" name="Table 5">
            <a:extLst>
              <a:ext uri="{FF2B5EF4-FFF2-40B4-BE49-F238E27FC236}">
                <a16:creationId xmlns:a16="http://schemas.microsoft.com/office/drawing/2014/main" id="{CDE2C235-6FF3-4EA1-986D-A68A5CE250C4}"/>
              </a:ext>
            </a:extLst>
          </p:cNvPr>
          <p:cNvGraphicFramePr>
            <a:graphicFrameLocks noGrp="1"/>
          </p:cNvGraphicFramePr>
          <p:nvPr>
            <p:ph idx="1"/>
            <p:extLst>
              <p:ext uri="{D42A27DB-BD31-4B8C-83A1-F6EECF244321}">
                <p14:modId xmlns:p14="http://schemas.microsoft.com/office/powerpoint/2010/main" val="2894867014"/>
              </p:ext>
            </p:extLst>
          </p:nvPr>
        </p:nvGraphicFramePr>
        <p:xfrm>
          <a:off x="1120775" y="1825625"/>
          <a:ext cx="10233025" cy="2560320"/>
        </p:xfrm>
        <a:graphic>
          <a:graphicData uri="http://schemas.openxmlformats.org/drawingml/2006/table">
            <a:tbl>
              <a:tblPr firstRow="1" bandRow="1">
                <a:tableStyleId>{5C22544A-7EE6-4342-B048-85BDC9FD1C3A}</a:tableStyleId>
              </a:tblPr>
              <a:tblGrid>
                <a:gridCol w="10233025">
                  <a:extLst>
                    <a:ext uri="{9D8B030D-6E8A-4147-A177-3AD203B41FA5}">
                      <a16:colId xmlns:a16="http://schemas.microsoft.com/office/drawing/2014/main" val="3491429015"/>
                    </a:ext>
                  </a:extLst>
                </a:gridCol>
              </a:tblGrid>
              <a:tr h="370840">
                <a:tc>
                  <a:txBody>
                    <a:bodyPr/>
                    <a:lstStyle/>
                    <a:p>
                      <a:pPr marL="342900" indent="-342900">
                        <a:buAutoNum type="arabicPlain"/>
                      </a:pPr>
                      <a:r>
                        <a:rPr lang="en-AU" dirty="0"/>
                        <a:t>Collision</a:t>
                      </a:r>
                    </a:p>
                    <a:p>
                      <a:pPr marL="0" indent="0">
                        <a:buNone/>
                      </a:pPr>
                      <a:endParaRPr lang="en-AU" dirty="0"/>
                    </a:p>
                  </a:txBody>
                  <a:tcPr/>
                </a:tc>
                <a:extLst>
                  <a:ext uri="{0D108BD9-81ED-4DB2-BD59-A6C34878D82A}">
                    <a16:rowId xmlns:a16="http://schemas.microsoft.com/office/drawing/2014/main" val="4192589587"/>
                  </a:ext>
                </a:extLst>
              </a:tr>
              <a:tr h="370840">
                <a:tc>
                  <a:txBody>
                    <a:bodyPr/>
                    <a:lstStyle/>
                    <a:p>
                      <a:pPr marL="342900" indent="-342900">
                        <a:buAutoNum type="arabicPlain" startAt="2"/>
                      </a:pPr>
                      <a:r>
                        <a:rPr lang="en-AU" b="1" dirty="0"/>
                        <a:t>Scuttling</a:t>
                      </a:r>
                    </a:p>
                    <a:p>
                      <a:pPr marL="0" indent="0">
                        <a:buNone/>
                      </a:pPr>
                      <a:endParaRPr lang="en-AU" b="1" dirty="0"/>
                    </a:p>
                  </a:txBody>
                  <a:tcPr/>
                </a:tc>
                <a:extLst>
                  <a:ext uri="{0D108BD9-81ED-4DB2-BD59-A6C34878D82A}">
                    <a16:rowId xmlns:a16="http://schemas.microsoft.com/office/drawing/2014/main" val="3869621619"/>
                  </a:ext>
                </a:extLst>
              </a:tr>
              <a:tr h="370840">
                <a:tc>
                  <a:txBody>
                    <a:bodyPr/>
                    <a:lstStyle/>
                    <a:p>
                      <a:pPr marL="342900" indent="-342900">
                        <a:buAutoNum type="arabicPlain" startAt="3"/>
                      </a:pPr>
                      <a:r>
                        <a:rPr lang="en-AU" b="1" dirty="0"/>
                        <a:t>Wreck</a:t>
                      </a:r>
                    </a:p>
                    <a:p>
                      <a:pPr marL="0" indent="0">
                        <a:buNone/>
                      </a:pPr>
                      <a:endParaRPr lang="en-AU" b="1" dirty="0"/>
                    </a:p>
                  </a:txBody>
                  <a:tcPr/>
                </a:tc>
                <a:extLst>
                  <a:ext uri="{0D108BD9-81ED-4DB2-BD59-A6C34878D82A}">
                    <a16:rowId xmlns:a16="http://schemas.microsoft.com/office/drawing/2014/main" val="4050101419"/>
                  </a:ext>
                </a:extLst>
              </a:tr>
              <a:tr h="370840">
                <a:tc>
                  <a:txBody>
                    <a:bodyPr/>
                    <a:lstStyle/>
                    <a:p>
                      <a:pPr marL="342900" indent="-342900">
                        <a:buAutoNum type="arabicPlain" startAt="4"/>
                      </a:pPr>
                      <a:r>
                        <a:rPr lang="en-AU" b="1" dirty="0"/>
                        <a:t>Ship Arrest</a:t>
                      </a:r>
                    </a:p>
                    <a:p>
                      <a:pPr marL="0" indent="0">
                        <a:buNone/>
                      </a:pPr>
                      <a:endParaRPr lang="en-AU" dirty="0"/>
                    </a:p>
                  </a:txBody>
                  <a:tcPr/>
                </a:tc>
                <a:extLst>
                  <a:ext uri="{0D108BD9-81ED-4DB2-BD59-A6C34878D82A}">
                    <a16:rowId xmlns:a16="http://schemas.microsoft.com/office/drawing/2014/main" val="3560220200"/>
                  </a:ext>
                </a:extLst>
              </a:tr>
            </a:tbl>
          </a:graphicData>
        </a:graphic>
      </p:graphicFrame>
    </p:spTree>
    <p:extLst>
      <p:ext uri="{BB962C8B-B14F-4D97-AF65-F5344CB8AC3E}">
        <p14:creationId xmlns:p14="http://schemas.microsoft.com/office/powerpoint/2010/main" val="3582862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9363AE-C061-4407-A3BC-AC28CDD31E58}"/>
              </a:ext>
            </a:extLst>
          </p:cNvPr>
          <p:cNvSpPr>
            <a:spLocks noGrp="1"/>
          </p:cNvSpPr>
          <p:nvPr>
            <p:ph idx="1"/>
          </p:nvPr>
        </p:nvSpPr>
        <p:spPr/>
        <p:txBody>
          <a:bodyPr/>
          <a:lstStyle/>
          <a:p>
            <a:r>
              <a:rPr lang="en-AU" dirty="0"/>
              <a:t>At 0500 the skipper also abandoned ship, rowing a small dinghy to the </a:t>
            </a:r>
            <a:r>
              <a:rPr lang="en-AU" dirty="0" err="1"/>
              <a:t>liferaft</a:t>
            </a:r>
            <a:r>
              <a:rPr lang="en-AU" dirty="0"/>
              <a:t>.</a:t>
            </a:r>
          </a:p>
          <a:p>
            <a:r>
              <a:rPr lang="en-AU" dirty="0"/>
              <a:t>A RNZAF Orion flew over the F/V San Rochelle around 0800 and about 2 hours later a Westpac rescue helicopter winched the survivors from the </a:t>
            </a:r>
            <a:r>
              <a:rPr lang="en-AU" dirty="0" err="1"/>
              <a:t>liferaft</a:t>
            </a:r>
            <a:r>
              <a:rPr lang="en-AU" dirty="0"/>
              <a:t>.</a:t>
            </a:r>
          </a:p>
          <a:p>
            <a:r>
              <a:rPr lang="en-AU" dirty="0"/>
              <a:t>Another fishing vessel, F/V St Paul, arrived at the site about 1400 but the F/V San Rochelle had sunk and there was no sight of flotsam or the </a:t>
            </a:r>
            <a:r>
              <a:rPr lang="en-AU" dirty="0" err="1"/>
              <a:t>liferaft</a:t>
            </a:r>
            <a:r>
              <a:rPr lang="en-AU" dirty="0"/>
              <a:t> and dinghy.</a:t>
            </a:r>
          </a:p>
          <a:p>
            <a:r>
              <a:rPr lang="en-AU" dirty="0"/>
              <a:t>Now, what additional facts came to light?</a:t>
            </a:r>
          </a:p>
        </p:txBody>
      </p:sp>
    </p:spTree>
    <p:extLst>
      <p:ext uri="{BB962C8B-B14F-4D97-AF65-F5344CB8AC3E}">
        <p14:creationId xmlns:p14="http://schemas.microsoft.com/office/powerpoint/2010/main" val="40497169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0C1277-C55D-4BB9-8B52-B8CF517C844F}"/>
              </a:ext>
            </a:extLst>
          </p:cNvPr>
          <p:cNvSpPr>
            <a:spLocks noGrp="1"/>
          </p:cNvSpPr>
          <p:nvPr>
            <p:ph idx="1"/>
          </p:nvPr>
        </p:nvSpPr>
        <p:spPr/>
        <p:txBody>
          <a:bodyPr>
            <a:normAutofit lnSpcReduction="10000"/>
          </a:bodyPr>
          <a:lstStyle/>
          <a:p>
            <a:r>
              <a:rPr lang="en-AU" dirty="0"/>
              <a:t>Commercial fishermen tend to talk a bit in pubs, so that was the first place for me to make enquiries.  I discovered that the skipper had left a long-time crew member behind.  He had also only taken on board enough fuel for 2 days, whereas the usual duration for a fishing trip was 6 days.</a:t>
            </a:r>
          </a:p>
          <a:p>
            <a:r>
              <a:rPr lang="en-AU" dirty="0"/>
              <a:t> I was able to interview the extra deckhand who was on board, a Scottish tourist who just happened to be on the wharf looking at the boats.  The skipper asked him if he would like to go on board; he thought just for a quick spin around the harbour.  He told me the closest he had ever been to a boat was seeing lobster creels on a wharf when he was a kid.</a:t>
            </a:r>
          </a:p>
        </p:txBody>
      </p:sp>
    </p:spTree>
    <p:extLst>
      <p:ext uri="{BB962C8B-B14F-4D97-AF65-F5344CB8AC3E}">
        <p14:creationId xmlns:p14="http://schemas.microsoft.com/office/powerpoint/2010/main" val="838685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4094EB-AF85-40AD-9821-96928E98D203}"/>
              </a:ext>
            </a:extLst>
          </p:cNvPr>
          <p:cNvSpPr>
            <a:spLocks noGrp="1"/>
          </p:cNvSpPr>
          <p:nvPr>
            <p:ph idx="1"/>
          </p:nvPr>
        </p:nvSpPr>
        <p:spPr/>
        <p:txBody>
          <a:bodyPr/>
          <a:lstStyle/>
          <a:p>
            <a:r>
              <a:rPr lang="en-AU" dirty="0"/>
              <a:t>It is important to note that, if the F/V San Rochelle had sailed 3 nautical miles further from the coast, she would have required an additional crew member and different qualifications.</a:t>
            </a:r>
          </a:p>
          <a:p>
            <a:r>
              <a:rPr lang="en-AU" dirty="0"/>
              <a:t>The skipper had completed a maritime fire fighting course shortly before the incident and had also recently changed his Safe Ship Management provider.</a:t>
            </a:r>
          </a:p>
          <a:p>
            <a:r>
              <a:rPr lang="en-AU" dirty="0"/>
              <a:t>The colour of the smoke, as observed by the deckhands,  did not support a fuel fire.</a:t>
            </a:r>
          </a:p>
          <a:p>
            <a:r>
              <a:rPr lang="en-AU" dirty="0"/>
              <a:t>Finally, when the skipper abandoned the boat, he took with him a rifle but failed to take the log or any other ship’s papers.</a:t>
            </a:r>
          </a:p>
        </p:txBody>
      </p:sp>
    </p:spTree>
    <p:extLst>
      <p:ext uri="{BB962C8B-B14F-4D97-AF65-F5344CB8AC3E}">
        <p14:creationId xmlns:p14="http://schemas.microsoft.com/office/powerpoint/2010/main" val="16762087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9DFBE79-8547-4FB9-B7F0-8F4A2AD304E2}"/>
              </a:ext>
            </a:extLst>
          </p:cNvPr>
          <p:cNvSpPr>
            <a:spLocks noGrp="1"/>
          </p:cNvSpPr>
          <p:nvPr>
            <p:ph idx="1"/>
          </p:nvPr>
        </p:nvSpPr>
        <p:spPr/>
        <p:txBody>
          <a:bodyPr/>
          <a:lstStyle/>
          <a:p>
            <a:r>
              <a:rPr lang="en-AU" dirty="0"/>
              <a:t>All of these facts, taken together, aroused suspicion that this was a scuttling incident.  One can only speculate about what the skipper intended to do with the rifle.</a:t>
            </a:r>
          </a:p>
        </p:txBody>
      </p:sp>
    </p:spTree>
    <p:extLst>
      <p:ext uri="{BB962C8B-B14F-4D97-AF65-F5344CB8AC3E}">
        <p14:creationId xmlns:p14="http://schemas.microsoft.com/office/powerpoint/2010/main" val="3893289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FB5EF58-22B8-41FE-827D-96FA3B10646D}"/>
              </a:ext>
            </a:extLst>
          </p:cNvPr>
          <p:cNvSpPr>
            <a:spLocks noGrp="1"/>
          </p:cNvSpPr>
          <p:nvPr>
            <p:ph idx="1"/>
          </p:nvPr>
        </p:nvSpPr>
        <p:spPr/>
        <p:txBody>
          <a:bodyPr>
            <a:normAutofit lnSpcReduction="10000"/>
          </a:bodyPr>
          <a:lstStyle/>
          <a:p>
            <a:r>
              <a:rPr lang="en-AU" b="1" dirty="0"/>
              <a:t>Wreck</a:t>
            </a:r>
          </a:p>
          <a:p>
            <a:r>
              <a:rPr lang="en-AU" dirty="0"/>
              <a:t>This case concerns the attempted removal of a wrecked yacht.</a:t>
            </a:r>
          </a:p>
          <a:p>
            <a:r>
              <a:rPr lang="en-AU" dirty="0"/>
              <a:t>On 5 March 2003, the yacht Ruru sank in approximately 52 metres of water 6.5 nautical miles east of Farewell Spit lighthouse while underway from Picton to Australia.</a:t>
            </a:r>
          </a:p>
          <a:p>
            <a:r>
              <a:rPr lang="en-AU" dirty="0"/>
              <a:t>On 15 May 2003 the Harbourmaster of Tasman District Council wrote to the owner, an Australian medical practitioner, asking him to remove the wreck.</a:t>
            </a:r>
          </a:p>
          <a:p>
            <a:r>
              <a:rPr lang="en-AU" dirty="0"/>
              <a:t>His response, through his lawyer, was that the wreck posed no hazard to navigation.</a:t>
            </a:r>
          </a:p>
          <a:p>
            <a:endParaRPr lang="en-AU" dirty="0"/>
          </a:p>
        </p:txBody>
      </p:sp>
    </p:spTree>
    <p:extLst>
      <p:ext uri="{BB962C8B-B14F-4D97-AF65-F5344CB8AC3E}">
        <p14:creationId xmlns:p14="http://schemas.microsoft.com/office/powerpoint/2010/main" val="32442304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E6A09B5D-9341-40B6-B3C5-50D41172F99D}"/>
              </a:ext>
            </a:extLst>
          </p:cNvPr>
          <p:cNvPicPr>
            <a:picLocks noGrp="1" noChangeAspect="1"/>
          </p:cNvPicPr>
          <p:nvPr>
            <p:ph idx="1"/>
          </p:nvPr>
        </p:nvPicPr>
        <p:blipFill>
          <a:blip r:embed="rId2"/>
          <a:stretch>
            <a:fillRect/>
          </a:stretch>
        </p:blipFill>
        <p:spPr>
          <a:xfrm>
            <a:off x="3851275" y="2267744"/>
            <a:ext cx="4772025" cy="3467100"/>
          </a:xfrm>
        </p:spPr>
      </p:pic>
    </p:spTree>
    <p:extLst>
      <p:ext uri="{BB962C8B-B14F-4D97-AF65-F5344CB8AC3E}">
        <p14:creationId xmlns:p14="http://schemas.microsoft.com/office/powerpoint/2010/main" val="176849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F6D2528-B24A-4FA1-84D3-00939E0C5CFF}"/>
              </a:ext>
            </a:extLst>
          </p:cNvPr>
          <p:cNvPicPr>
            <a:picLocks noGrp="1" noChangeAspect="1"/>
          </p:cNvPicPr>
          <p:nvPr>
            <p:ph idx="1"/>
          </p:nvPr>
        </p:nvPicPr>
        <p:blipFill>
          <a:blip r:embed="rId2"/>
          <a:stretch>
            <a:fillRect/>
          </a:stretch>
        </p:blipFill>
        <p:spPr>
          <a:xfrm>
            <a:off x="4790459" y="1825625"/>
            <a:ext cx="2893657" cy="4351338"/>
          </a:xfrm>
        </p:spPr>
      </p:pic>
    </p:spTree>
    <p:extLst>
      <p:ext uri="{BB962C8B-B14F-4D97-AF65-F5344CB8AC3E}">
        <p14:creationId xmlns:p14="http://schemas.microsoft.com/office/powerpoint/2010/main" val="31183793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47D85-7D96-4EA7-A0BC-DE2747F7FCB2}"/>
              </a:ext>
            </a:extLst>
          </p:cNvPr>
          <p:cNvSpPr>
            <a:spLocks noGrp="1"/>
          </p:cNvSpPr>
          <p:nvPr>
            <p:ph idx="1"/>
          </p:nvPr>
        </p:nvSpPr>
        <p:spPr/>
        <p:txBody>
          <a:bodyPr/>
          <a:lstStyle/>
          <a:p>
            <a:r>
              <a:rPr lang="en-AU" dirty="0"/>
              <a:t>In New Zealand the primary legislation now dealing with wreck removal is found in </a:t>
            </a:r>
            <a:r>
              <a:rPr lang="en-AU" i="1" dirty="0"/>
              <a:t>Maritime Transport Act 1994. </a:t>
            </a:r>
          </a:p>
          <a:p>
            <a:r>
              <a:rPr lang="en-AU" dirty="0"/>
              <a:t>Section 33J authorises Regional Councils to remove and deal with any wreck that is a hazard to navigation.</a:t>
            </a:r>
          </a:p>
          <a:p>
            <a:r>
              <a:rPr lang="en-AU" dirty="0"/>
              <a:t>Tasman District Council is a unitary authority performing the function of a Regional Council.</a:t>
            </a:r>
          </a:p>
          <a:p>
            <a:r>
              <a:rPr lang="en-AU" dirty="0"/>
              <a:t>The maritime jurisdiction of Regional Councils (‘coastal marine area’) extends to the outer limit of the territorial sea, which extends 12 nautical miles seaward from the low water mark.  </a:t>
            </a:r>
          </a:p>
        </p:txBody>
      </p:sp>
    </p:spTree>
    <p:extLst>
      <p:ext uri="{BB962C8B-B14F-4D97-AF65-F5344CB8AC3E}">
        <p14:creationId xmlns:p14="http://schemas.microsoft.com/office/powerpoint/2010/main" val="8775694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38A1D-139A-4953-90AB-BC092E2B3FE8}"/>
              </a:ext>
            </a:extLst>
          </p:cNvPr>
          <p:cNvSpPr>
            <a:spLocks noGrp="1"/>
          </p:cNvSpPr>
          <p:nvPr>
            <p:ph idx="1"/>
          </p:nvPr>
        </p:nvSpPr>
        <p:spPr/>
        <p:txBody>
          <a:bodyPr>
            <a:normAutofit/>
          </a:bodyPr>
          <a:lstStyle/>
          <a:p>
            <a:r>
              <a:rPr lang="en-AU" dirty="0"/>
              <a:t>The wreck of the Ruru therefore lay within Tasman District Council’s jurisdiction.</a:t>
            </a:r>
          </a:p>
          <a:p>
            <a:r>
              <a:rPr lang="en-AU" dirty="0"/>
              <a:t>A Council may either require the owner of the wreck to remove it or may itself destroy, remove or sell the wreck, and if sold, may recover its expenses from the sale proceeds.</a:t>
            </a:r>
          </a:p>
          <a:p>
            <a:r>
              <a:rPr lang="en-AU" dirty="0"/>
              <a:t>At the time of the sinking of the Ruru, the harbourmaster believed that the wreck posed a hazard to navigation because commercial fishing took place in the vicinity of the wreck and there was “significant risk” of the wreck snagging trawl nets and even causing failure of equipment such as winches if a net was snagged.</a:t>
            </a:r>
          </a:p>
          <a:p>
            <a:endParaRPr lang="en-AU" dirty="0"/>
          </a:p>
        </p:txBody>
      </p:sp>
    </p:spTree>
    <p:extLst>
      <p:ext uri="{BB962C8B-B14F-4D97-AF65-F5344CB8AC3E}">
        <p14:creationId xmlns:p14="http://schemas.microsoft.com/office/powerpoint/2010/main" val="39735132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348B32C-49D7-41BC-BB16-CB21788A2691}"/>
              </a:ext>
            </a:extLst>
          </p:cNvPr>
          <p:cNvSpPr>
            <a:spLocks noGrp="1"/>
          </p:cNvSpPr>
          <p:nvPr>
            <p:ph idx="1"/>
          </p:nvPr>
        </p:nvSpPr>
        <p:spPr/>
        <p:txBody>
          <a:bodyPr/>
          <a:lstStyle/>
          <a:p>
            <a:r>
              <a:rPr lang="en-AU" dirty="0"/>
              <a:t>The owner’s lawyer argued that the depth at which the wreck lay meant it did not pose a hazard to navigation.</a:t>
            </a:r>
          </a:p>
          <a:p>
            <a:r>
              <a:rPr lang="en-AU" dirty="0"/>
              <a:t>The Nairobi International Convention on the Removal of Wrecks (2007) has now entered into forces and Art 6 provides an extensive list of criteria for determining a hazard.</a:t>
            </a:r>
          </a:p>
          <a:p>
            <a:r>
              <a:rPr lang="en-AU" dirty="0"/>
              <a:t>Prior to this, the depth of water was only one criteria.  Other important factors were the proximity of the wreck to shipping routes and the possibility of it endangering or preventing the passage of a vessel.  Admiralty charts generally consider a wreck in less than 28 metres of water a hazard.</a:t>
            </a:r>
          </a:p>
        </p:txBody>
      </p:sp>
    </p:spTree>
    <p:extLst>
      <p:ext uri="{BB962C8B-B14F-4D97-AF65-F5344CB8AC3E}">
        <p14:creationId xmlns:p14="http://schemas.microsoft.com/office/powerpoint/2010/main" val="3588890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lfred#1">
            <a:hlinkClick r:id="" action="ppaction://media"/>
            <a:extLst>
              <a:ext uri="{FF2B5EF4-FFF2-40B4-BE49-F238E27FC236}">
                <a16:creationId xmlns:a16="http://schemas.microsoft.com/office/drawing/2014/main" id="{7CC67048-1CB4-4843-93A9-C179A32CF127}"/>
              </a:ext>
            </a:extLst>
          </p:cNvPr>
          <p:cNvPicPr>
            <a:picLocks noGrp="1" noChangeAspect="1"/>
          </p:cNvPicPr>
          <p:nvPr>
            <p:ph idx="1"/>
            <a:audioFile r:link="rId2"/>
            <p:extLst>
              <p:ext uri="{DAA4B4D4-6D71-4841-9C94-3DE7FCFB9230}">
                <p14:media xmlns:p14="http://schemas.microsoft.com/office/powerpoint/2010/main" r:embed="rId1"/>
              </p:ext>
            </p:extLst>
          </p:nvPr>
        </p:nvPicPr>
        <p:blipFill>
          <a:blip r:embed="rId4"/>
          <a:stretch>
            <a:fillRect/>
          </a:stretch>
        </p:blipFill>
        <p:spPr>
          <a:xfrm>
            <a:off x="5932488" y="3695700"/>
            <a:ext cx="609600" cy="609600"/>
          </a:xfrm>
        </p:spPr>
      </p:pic>
    </p:spTree>
    <p:extLst>
      <p:ext uri="{BB962C8B-B14F-4D97-AF65-F5344CB8AC3E}">
        <p14:creationId xmlns:p14="http://schemas.microsoft.com/office/powerpoint/2010/main" val="3099097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0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4D715A-CD82-41E0-BF05-CB8E5D0B5200}"/>
              </a:ext>
            </a:extLst>
          </p:cNvPr>
          <p:cNvSpPr>
            <a:spLocks noGrp="1"/>
          </p:cNvSpPr>
          <p:nvPr>
            <p:ph idx="1"/>
          </p:nvPr>
        </p:nvSpPr>
        <p:spPr/>
        <p:txBody>
          <a:bodyPr/>
          <a:lstStyle/>
          <a:p>
            <a:r>
              <a:rPr lang="en-AU" dirty="0"/>
              <a:t>In light of the fact that the owner of the Ruru was not inclined to take any action – which is often the case with smaller wrecks – Tasman District Council was put to the choice of removing the wreck itself or at least rendering it less likely to pose a problem and then attempting to recover its costs from overseas.</a:t>
            </a:r>
          </a:p>
          <a:p>
            <a:r>
              <a:rPr lang="en-AU" dirty="0"/>
              <a:t>I am not certain what ultimately occurred because I subsequently moved to Clayton Utz in Perth, where I had a completely different type of maritime and port practice, but perusal of the Tasman District Council’s Annual Reports show that they regularly remove wrecks.</a:t>
            </a:r>
          </a:p>
        </p:txBody>
      </p:sp>
    </p:spTree>
    <p:extLst>
      <p:ext uri="{BB962C8B-B14F-4D97-AF65-F5344CB8AC3E}">
        <p14:creationId xmlns:p14="http://schemas.microsoft.com/office/powerpoint/2010/main" val="28707792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33B5EF-057B-4EB4-9A55-D5F9F2FB97F4}"/>
              </a:ext>
            </a:extLst>
          </p:cNvPr>
          <p:cNvSpPr>
            <a:spLocks noGrp="1"/>
          </p:cNvSpPr>
          <p:nvPr>
            <p:ph idx="1"/>
          </p:nvPr>
        </p:nvSpPr>
        <p:spPr/>
        <p:txBody>
          <a:bodyPr>
            <a:normAutofit lnSpcReduction="10000"/>
          </a:bodyPr>
          <a:lstStyle/>
          <a:p>
            <a:r>
              <a:rPr lang="en-AU" b="1" dirty="0"/>
              <a:t>Ship Arrest</a:t>
            </a:r>
          </a:p>
          <a:p>
            <a:r>
              <a:rPr lang="en-AU" dirty="0"/>
              <a:t>On 5 July 2003 one of New Zealand Rail’s </a:t>
            </a:r>
            <a:r>
              <a:rPr lang="en-AU" dirty="0" err="1"/>
              <a:t>Interislander</a:t>
            </a:r>
            <a:r>
              <a:rPr lang="en-AU" dirty="0"/>
              <a:t> ferries collided bow first with the F/V San Domenico moored at Aotea Quay in Wellington Harbour (actually tied up on the order of the Ministry of Fisheries for fishery offences).</a:t>
            </a:r>
          </a:p>
          <a:p>
            <a:r>
              <a:rPr lang="en-AU" dirty="0"/>
              <a:t>The F/V San Domenico suffered extensive damage as did the massive jarrah piles of the wharf.</a:t>
            </a:r>
          </a:p>
          <a:p>
            <a:r>
              <a:rPr lang="en-AU" dirty="0"/>
              <a:t>I was actually attending a conference at Victoria University at the time and was instructed by Sunderland Marine Mutual Insurance Company to go and inspect the damage myself as they insured the F/V San Domenico.</a:t>
            </a:r>
          </a:p>
        </p:txBody>
      </p:sp>
    </p:spTree>
    <p:extLst>
      <p:ext uri="{BB962C8B-B14F-4D97-AF65-F5344CB8AC3E}">
        <p14:creationId xmlns:p14="http://schemas.microsoft.com/office/powerpoint/2010/main" val="28729084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23123D3-6872-4406-B10E-058B867A6CBE}"/>
              </a:ext>
            </a:extLst>
          </p:cNvPr>
          <p:cNvPicPr>
            <a:picLocks noGrp="1" noChangeAspect="1"/>
          </p:cNvPicPr>
          <p:nvPr>
            <p:ph idx="1"/>
          </p:nvPr>
        </p:nvPicPr>
        <p:blipFill>
          <a:blip r:embed="rId2"/>
          <a:stretch>
            <a:fillRect/>
          </a:stretch>
        </p:blipFill>
        <p:spPr>
          <a:xfrm>
            <a:off x="4808598" y="1825625"/>
            <a:ext cx="2857378" cy="4351338"/>
          </a:xfrm>
        </p:spPr>
      </p:pic>
    </p:spTree>
    <p:extLst>
      <p:ext uri="{BB962C8B-B14F-4D97-AF65-F5344CB8AC3E}">
        <p14:creationId xmlns:p14="http://schemas.microsoft.com/office/powerpoint/2010/main" val="29197970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D111348-266E-4CA0-A9C9-B60E6E4FA01E}"/>
              </a:ext>
            </a:extLst>
          </p:cNvPr>
          <p:cNvPicPr>
            <a:picLocks noGrp="1" noChangeAspect="1"/>
          </p:cNvPicPr>
          <p:nvPr>
            <p:ph idx="1"/>
          </p:nvPr>
        </p:nvPicPr>
        <p:blipFill>
          <a:blip r:embed="rId2"/>
          <a:stretch>
            <a:fillRect/>
          </a:stretch>
        </p:blipFill>
        <p:spPr>
          <a:xfrm>
            <a:off x="3212678" y="2586634"/>
            <a:ext cx="6049219" cy="2829320"/>
          </a:xfrm>
        </p:spPr>
      </p:pic>
    </p:spTree>
    <p:extLst>
      <p:ext uri="{BB962C8B-B14F-4D97-AF65-F5344CB8AC3E}">
        <p14:creationId xmlns:p14="http://schemas.microsoft.com/office/powerpoint/2010/main" val="11538654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732DB38-E5FC-470E-B54D-72860526B879}"/>
              </a:ext>
            </a:extLst>
          </p:cNvPr>
          <p:cNvPicPr>
            <a:picLocks noGrp="1" noChangeAspect="1"/>
          </p:cNvPicPr>
          <p:nvPr>
            <p:ph idx="1"/>
          </p:nvPr>
        </p:nvPicPr>
        <p:blipFill>
          <a:blip r:embed="rId2"/>
          <a:stretch>
            <a:fillRect/>
          </a:stretch>
        </p:blipFill>
        <p:spPr>
          <a:xfrm>
            <a:off x="3198388" y="2477081"/>
            <a:ext cx="6077798" cy="3048425"/>
          </a:xfrm>
        </p:spPr>
      </p:pic>
    </p:spTree>
    <p:extLst>
      <p:ext uri="{BB962C8B-B14F-4D97-AF65-F5344CB8AC3E}">
        <p14:creationId xmlns:p14="http://schemas.microsoft.com/office/powerpoint/2010/main" val="8200459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88F2969-3C93-4068-AA82-97F0F17C4A71}"/>
              </a:ext>
            </a:extLst>
          </p:cNvPr>
          <p:cNvSpPr>
            <a:spLocks noGrp="1"/>
          </p:cNvSpPr>
          <p:nvPr>
            <p:ph idx="1"/>
          </p:nvPr>
        </p:nvSpPr>
        <p:spPr/>
        <p:txBody>
          <a:bodyPr/>
          <a:lstStyle/>
          <a:p>
            <a:r>
              <a:rPr lang="en-AU" dirty="0"/>
              <a:t>The first thing I did when I arrived at Aotea Quay was to inspect the F/V San Domenico.  The 3 crew were on board when the collision occurred; the skipper lived in Wellington and had gone home.</a:t>
            </a:r>
          </a:p>
          <a:p>
            <a:r>
              <a:rPr lang="en-AU" dirty="0"/>
              <a:t>I noticed that there was a camera fixed to a building on the wharf and asked the harbourmaster if I could see the footage.  It was quite alarming to see the bow of a much larger vessel ploughing straight for the F/V San Domenico.</a:t>
            </a:r>
          </a:p>
          <a:p>
            <a:r>
              <a:rPr lang="en-AU" dirty="0"/>
              <a:t>At any one time, there are 2 </a:t>
            </a:r>
            <a:r>
              <a:rPr lang="en-AU" dirty="0" err="1"/>
              <a:t>Interislander</a:t>
            </a:r>
            <a:r>
              <a:rPr lang="en-AU" dirty="0"/>
              <a:t> ferries operating, one heading south to Picton and the other sailing north to Wellington. These ferries carry not only people, but also trains, trucks and cars.</a:t>
            </a:r>
          </a:p>
        </p:txBody>
      </p:sp>
    </p:spTree>
    <p:extLst>
      <p:ext uri="{BB962C8B-B14F-4D97-AF65-F5344CB8AC3E}">
        <p14:creationId xmlns:p14="http://schemas.microsoft.com/office/powerpoint/2010/main" val="19708910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1232B33-F01C-4B21-9F2F-E135D0686736}"/>
              </a:ext>
            </a:extLst>
          </p:cNvPr>
          <p:cNvSpPr>
            <a:spLocks noGrp="1"/>
          </p:cNvSpPr>
          <p:nvPr>
            <p:ph idx="1"/>
          </p:nvPr>
        </p:nvSpPr>
        <p:spPr/>
        <p:txBody>
          <a:bodyPr>
            <a:normAutofit lnSpcReduction="10000"/>
          </a:bodyPr>
          <a:lstStyle/>
          <a:p>
            <a:r>
              <a:rPr lang="en-AU" dirty="0"/>
              <a:t>On this particular Saturday, the northbound ferry </a:t>
            </a:r>
            <a:r>
              <a:rPr lang="en-AU" dirty="0" err="1"/>
              <a:t>Arahura</a:t>
            </a:r>
            <a:r>
              <a:rPr lang="en-AU" dirty="0"/>
              <a:t> was running late because of bad weather in the Cook Strait and the master of the southbound ferry </a:t>
            </a:r>
            <a:r>
              <a:rPr lang="en-AU" dirty="0" err="1"/>
              <a:t>Aratere</a:t>
            </a:r>
            <a:r>
              <a:rPr lang="en-AU" dirty="0"/>
              <a:t> left the terminal to allow the </a:t>
            </a:r>
            <a:r>
              <a:rPr lang="en-AU" dirty="0" err="1"/>
              <a:t>Arahura</a:t>
            </a:r>
            <a:r>
              <a:rPr lang="en-AU" dirty="0"/>
              <a:t> to berth.  However, the two masters arranged that the </a:t>
            </a:r>
            <a:r>
              <a:rPr lang="en-AU" dirty="0" err="1"/>
              <a:t>Aratere</a:t>
            </a:r>
            <a:r>
              <a:rPr lang="en-AU" dirty="0"/>
              <a:t> would re-birth at the ferry terminal once the </a:t>
            </a:r>
            <a:r>
              <a:rPr lang="en-AU" dirty="0" err="1"/>
              <a:t>Arahura</a:t>
            </a:r>
            <a:r>
              <a:rPr lang="en-AU" dirty="0"/>
              <a:t> had discharge its passengers and cargo.</a:t>
            </a:r>
          </a:p>
          <a:p>
            <a:r>
              <a:rPr lang="en-AU" dirty="0"/>
              <a:t>As the </a:t>
            </a:r>
            <a:r>
              <a:rPr lang="en-AU" dirty="0" err="1"/>
              <a:t>Aratere</a:t>
            </a:r>
            <a:r>
              <a:rPr lang="en-AU" dirty="0"/>
              <a:t> was making its 3-point turn – as I believe from viewing the camera footage, not at a safe speed (although the TAIC Marine Occurrence Report does not mention this, but instead refers to the master’s “chronic sleep loss” as a cause – it collided with the F/V San Domenico and then grazed another moored fishing vessel, the F/V San Liberatore.</a:t>
            </a:r>
          </a:p>
        </p:txBody>
      </p:sp>
    </p:spTree>
    <p:extLst>
      <p:ext uri="{BB962C8B-B14F-4D97-AF65-F5344CB8AC3E}">
        <p14:creationId xmlns:p14="http://schemas.microsoft.com/office/powerpoint/2010/main" val="963575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5FC0B22-1A8E-4B8C-9F08-1922AC3BBFDF}"/>
              </a:ext>
            </a:extLst>
          </p:cNvPr>
          <p:cNvSpPr>
            <a:spLocks noGrp="1"/>
          </p:cNvSpPr>
          <p:nvPr>
            <p:ph idx="1"/>
          </p:nvPr>
        </p:nvSpPr>
        <p:spPr/>
        <p:txBody>
          <a:bodyPr>
            <a:normAutofit fontScale="92500" lnSpcReduction="20000"/>
          </a:bodyPr>
          <a:lstStyle/>
          <a:p>
            <a:r>
              <a:rPr lang="en-AU" dirty="0"/>
              <a:t>We immediately filed proceedings in Admiralty in the High Court of New Zealand against the </a:t>
            </a:r>
            <a:r>
              <a:rPr lang="en-AU" dirty="0" err="1"/>
              <a:t>Aratere</a:t>
            </a:r>
            <a:r>
              <a:rPr lang="en-AU" dirty="0"/>
              <a:t>, her American owner and </a:t>
            </a:r>
            <a:r>
              <a:rPr lang="en-AU" dirty="0" err="1"/>
              <a:t>Tranz</a:t>
            </a:r>
            <a:r>
              <a:rPr lang="en-AU" dirty="0"/>
              <a:t> Rail as the bareboat charterer of the ship.  We sought $900,000 in losses, made up of the actual total loss of the F/V San Domenico and associated costs arising from the collision (scrapping at sea due to the fibreglass hull of the boat). </a:t>
            </a:r>
          </a:p>
          <a:p>
            <a:r>
              <a:rPr lang="en-AU" dirty="0"/>
              <a:t>The owners undertook, through their marine insurers and underwriters to provide security to the High Court in the amount of $5,100,000 plus interest and costs or to pay that sum into court.  </a:t>
            </a:r>
          </a:p>
          <a:p>
            <a:r>
              <a:rPr lang="en-AU" dirty="0"/>
              <a:t>Normally in cases of ship arrest the marine insurers and their underwriters in Zurich and Munich and elsewhere reach agreement on these undertakings within 24 hours because demurrage (delay in port) can often cost  well over USD 50,000 a day. </a:t>
            </a:r>
          </a:p>
        </p:txBody>
      </p:sp>
    </p:spTree>
    <p:extLst>
      <p:ext uri="{BB962C8B-B14F-4D97-AF65-F5344CB8AC3E}">
        <p14:creationId xmlns:p14="http://schemas.microsoft.com/office/powerpoint/2010/main" val="2082603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D28E2E7-D64B-4C7B-BB17-609C2E3FE91E}"/>
              </a:ext>
            </a:extLst>
          </p:cNvPr>
          <p:cNvSpPr>
            <a:spLocks noGrp="1"/>
          </p:cNvSpPr>
          <p:nvPr>
            <p:ph idx="1"/>
          </p:nvPr>
        </p:nvSpPr>
        <p:spPr/>
        <p:txBody>
          <a:bodyPr/>
          <a:lstStyle/>
          <a:p>
            <a:r>
              <a:rPr lang="en-AU" dirty="0"/>
              <a:t>In this case, there was added pressure.  Even though the service between Wellington and Picton had been temporarily suspended due to bad weather in Cook Strait, the </a:t>
            </a:r>
            <a:r>
              <a:rPr lang="en-AU" dirty="0" err="1"/>
              <a:t>Aratere</a:t>
            </a:r>
            <a:r>
              <a:rPr lang="en-AU" dirty="0"/>
              <a:t> was fully booked with passengers for the first day of the school holidays plus its usual rail and vehicle cargo.</a:t>
            </a:r>
          </a:p>
          <a:p>
            <a:r>
              <a:rPr lang="en-AU" dirty="0"/>
              <a:t>Once lawyers receive an undertaking, they file the necessary documents to have the ship released from arrest.  In this case, the matter did not proceed further as the owners of the San Domenico settled with Wilmington Trust Company (the </a:t>
            </a:r>
            <a:r>
              <a:rPr lang="en-AU" dirty="0" err="1"/>
              <a:t>Aratere’s</a:t>
            </a:r>
            <a:r>
              <a:rPr lang="en-AU" dirty="0"/>
              <a:t> US owner) and </a:t>
            </a:r>
            <a:r>
              <a:rPr lang="en-AU" dirty="0" err="1"/>
              <a:t>TranzRail</a:t>
            </a:r>
            <a:r>
              <a:rPr lang="en-AU" dirty="0"/>
              <a:t>.</a:t>
            </a:r>
          </a:p>
          <a:p>
            <a:endParaRPr lang="en-AU" dirty="0"/>
          </a:p>
        </p:txBody>
      </p:sp>
    </p:spTree>
    <p:extLst>
      <p:ext uri="{BB962C8B-B14F-4D97-AF65-F5344CB8AC3E}">
        <p14:creationId xmlns:p14="http://schemas.microsoft.com/office/powerpoint/2010/main" val="3676406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353F9-FB55-4371-A2A0-BEC61C186D3F}"/>
              </a:ext>
            </a:extLst>
          </p:cNvPr>
          <p:cNvSpPr>
            <a:spLocks noGrp="1"/>
          </p:cNvSpPr>
          <p:nvPr>
            <p:ph type="title"/>
          </p:nvPr>
        </p:nvSpPr>
        <p:spPr/>
        <p:txBody>
          <a:bodyPr/>
          <a:lstStyle/>
          <a:p>
            <a:r>
              <a:rPr lang="en-AU" dirty="0"/>
              <a:t>Conclusion</a:t>
            </a:r>
          </a:p>
        </p:txBody>
      </p:sp>
      <p:sp>
        <p:nvSpPr>
          <p:cNvPr id="3" name="Content Placeholder 2">
            <a:extLst>
              <a:ext uri="{FF2B5EF4-FFF2-40B4-BE49-F238E27FC236}">
                <a16:creationId xmlns:a16="http://schemas.microsoft.com/office/drawing/2014/main" id="{1500AA94-BB40-4497-B555-23E051D789F7}"/>
              </a:ext>
            </a:extLst>
          </p:cNvPr>
          <p:cNvSpPr>
            <a:spLocks noGrp="1"/>
          </p:cNvSpPr>
          <p:nvPr>
            <p:ph idx="1"/>
          </p:nvPr>
        </p:nvSpPr>
        <p:spPr/>
        <p:txBody>
          <a:bodyPr/>
          <a:lstStyle/>
          <a:p>
            <a:r>
              <a:rPr lang="en-AU" dirty="0"/>
              <a:t>In conclusion, I would just like to state that I have focussed on a few cases from my early days as a maritime lawyer – often acting for Sunderland Marine Mutual Insurance Company, the largest insurer of commercial fishing in the world, because they illustrate the types of work undertaken by a specialist in “wet” shipping – collisions, wrecks, salvage, towage, ship arrest and so on.  Lawyers working in “dry” shipping focus on cargo claims.</a:t>
            </a:r>
          </a:p>
          <a:p>
            <a:r>
              <a:rPr lang="en-AU" dirty="0"/>
              <a:t>In addition, my subsequent work in maritime law at Clayton Utz was for the RAN and other Government clients as well as for much larger companies than </a:t>
            </a:r>
            <a:r>
              <a:rPr lang="en-AU"/>
              <a:t>fishing companies and </a:t>
            </a:r>
            <a:r>
              <a:rPr lang="en-AU" dirty="0"/>
              <a:t>overseas clients.</a:t>
            </a:r>
          </a:p>
        </p:txBody>
      </p:sp>
    </p:spTree>
    <p:extLst>
      <p:ext uri="{BB962C8B-B14F-4D97-AF65-F5344CB8AC3E}">
        <p14:creationId xmlns:p14="http://schemas.microsoft.com/office/powerpoint/2010/main" val="4033946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81D9A265-5636-4317-87EE-C04202562885}"/>
              </a:ext>
            </a:extLst>
          </p:cNvPr>
          <p:cNvPicPr>
            <a:picLocks noGrp="1" noChangeAspect="1"/>
          </p:cNvPicPr>
          <p:nvPr>
            <p:ph idx="1"/>
          </p:nvPr>
        </p:nvPicPr>
        <p:blipFill>
          <a:blip r:embed="rId2"/>
          <a:stretch>
            <a:fillRect/>
          </a:stretch>
        </p:blipFill>
        <p:spPr>
          <a:xfrm>
            <a:off x="4160277" y="1825625"/>
            <a:ext cx="4154021" cy="4351338"/>
          </a:xfrm>
        </p:spPr>
      </p:pic>
    </p:spTree>
    <p:extLst>
      <p:ext uri="{BB962C8B-B14F-4D97-AF65-F5344CB8AC3E}">
        <p14:creationId xmlns:p14="http://schemas.microsoft.com/office/powerpoint/2010/main" val="3411094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8EFE385-2ABD-45BD-8A45-54825DFC092B}"/>
              </a:ext>
            </a:extLst>
          </p:cNvPr>
          <p:cNvPicPr>
            <a:picLocks noGrp="1" noChangeAspect="1"/>
          </p:cNvPicPr>
          <p:nvPr>
            <p:ph idx="1"/>
          </p:nvPr>
        </p:nvPicPr>
        <p:blipFill>
          <a:blip r:embed="rId2"/>
          <a:stretch>
            <a:fillRect/>
          </a:stretch>
        </p:blipFill>
        <p:spPr>
          <a:xfrm>
            <a:off x="3301162" y="1825625"/>
            <a:ext cx="5872251" cy="4351338"/>
          </a:xfrm>
        </p:spPr>
      </p:pic>
    </p:spTree>
    <p:extLst>
      <p:ext uri="{BB962C8B-B14F-4D97-AF65-F5344CB8AC3E}">
        <p14:creationId xmlns:p14="http://schemas.microsoft.com/office/powerpoint/2010/main" val="1452087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99F83EE9-7254-4B06-ABAA-4D133A9F6BD4}"/>
              </a:ext>
            </a:extLst>
          </p:cNvPr>
          <p:cNvPicPr>
            <a:picLocks noGrp="1" noChangeAspect="1"/>
          </p:cNvPicPr>
          <p:nvPr>
            <p:ph idx="1"/>
          </p:nvPr>
        </p:nvPicPr>
        <p:blipFill>
          <a:blip r:embed="rId2"/>
          <a:stretch>
            <a:fillRect/>
          </a:stretch>
        </p:blipFill>
        <p:spPr>
          <a:xfrm>
            <a:off x="3856037" y="2415381"/>
            <a:ext cx="4762500" cy="3171825"/>
          </a:xfrm>
        </p:spPr>
      </p:pic>
    </p:spTree>
    <p:extLst>
      <p:ext uri="{BB962C8B-B14F-4D97-AF65-F5344CB8AC3E}">
        <p14:creationId xmlns:p14="http://schemas.microsoft.com/office/powerpoint/2010/main" val="1022311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7FA965AE-F657-4A02-986F-B1DA2F6A039B}"/>
              </a:ext>
            </a:extLst>
          </p:cNvPr>
          <p:cNvPicPr>
            <a:picLocks noGrp="1" noChangeAspect="1"/>
          </p:cNvPicPr>
          <p:nvPr>
            <p:ph idx="1"/>
          </p:nvPr>
        </p:nvPicPr>
        <p:blipFill>
          <a:blip r:embed="rId2"/>
          <a:stretch>
            <a:fillRect/>
          </a:stretch>
        </p:blipFill>
        <p:spPr>
          <a:xfrm>
            <a:off x="5231041" y="1825625"/>
            <a:ext cx="2012493" cy="4351338"/>
          </a:xfrm>
        </p:spPr>
      </p:pic>
    </p:spTree>
    <p:extLst>
      <p:ext uri="{BB962C8B-B14F-4D97-AF65-F5344CB8AC3E}">
        <p14:creationId xmlns:p14="http://schemas.microsoft.com/office/powerpoint/2010/main" val="252932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43B0DC8-8A14-4819-85EC-31B9D594A67E}"/>
              </a:ext>
            </a:extLst>
          </p:cNvPr>
          <p:cNvPicPr>
            <a:picLocks noGrp="1" noChangeAspect="1"/>
          </p:cNvPicPr>
          <p:nvPr>
            <p:ph idx="1"/>
          </p:nvPr>
        </p:nvPicPr>
        <p:blipFill>
          <a:blip r:embed="rId2"/>
          <a:stretch>
            <a:fillRect/>
          </a:stretch>
        </p:blipFill>
        <p:spPr>
          <a:xfrm>
            <a:off x="3613365" y="1825625"/>
            <a:ext cx="5247844" cy="4351338"/>
          </a:xfrm>
        </p:spPr>
      </p:pic>
    </p:spTree>
    <p:extLst>
      <p:ext uri="{BB962C8B-B14F-4D97-AF65-F5344CB8AC3E}">
        <p14:creationId xmlns:p14="http://schemas.microsoft.com/office/powerpoint/2010/main" val="2263006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523C01A-5C02-4627-A214-C59500D60EEB}"/>
              </a:ext>
            </a:extLst>
          </p:cNvPr>
          <p:cNvSpPr>
            <a:spLocks noGrp="1"/>
          </p:cNvSpPr>
          <p:nvPr>
            <p:ph idx="1"/>
          </p:nvPr>
        </p:nvSpPr>
        <p:spPr/>
        <p:txBody>
          <a:bodyPr>
            <a:normAutofit lnSpcReduction="10000"/>
          </a:bodyPr>
          <a:lstStyle/>
          <a:p>
            <a:r>
              <a:rPr lang="en-AU" dirty="0"/>
              <a:t>The fishing vessel Alfred, skippered by Tony </a:t>
            </a:r>
            <a:r>
              <a:rPr lang="en-AU" dirty="0" err="1"/>
              <a:t>Philippson</a:t>
            </a:r>
            <a:r>
              <a:rPr lang="en-AU" dirty="0"/>
              <a:t>, collided with the 85 m barge </a:t>
            </a:r>
            <a:r>
              <a:rPr lang="en-AU" dirty="0" err="1"/>
              <a:t>Seatow</a:t>
            </a:r>
            <a:r>
              <a:rPr lang="en-AU" dirty="0"/>
              <a:t> 17 at 0455 at Port </a:t>
            </a:r>
            <a:r>
              <a:rPr lang="en-AU" dirty="0" err="1"/>
              <a:t>Tarakohe</a:t>
            </a:r>
            <a:r>
              <a:rPr lang="en-AU" dirty="0"/>
              <a:t> on 16 October 2002.</a:t>
            </a:r>
          </a:p>
          <a:p>
            <a:r>
              <a:rPr lang="en-AU" dirty="0" err="1"/>
              <a:t>Seatow</a:t>
            </a:r>
            <a:r>
              <a:rPr lang="en-AU" dirty="0"/>
              <a:t> 17, towed by a tug, arrived at Port </a:t>
            </a:r>
            <a:r>
              <a:rPr lang="en-AU" dirty="0" err="1"/>
              <a:t>Tarakohe</a:t>
            </a:r>
            <a:r>
              <a:rPr lang="en-AU" dirty="0"/>
              <a:t> the previous evening and was advised by the Port Manager not to anchor across the lead lights as the next morning was the start of the scallop season and the fleet of 54 boats would be departing at first light.</a:t>
            </a:r>
          </a:p>
          <a:p>
            <a:r>
              <a:rPr lang="en-AU" dirty="0"/>
              <a:t>Despite these instructions, the skipper of the tug decided to anchor across the lead lights, with the tug on the offshore side of the barge, so the tug crew could observe the barge from the pub </a:t>
            </a:r>
            <a:r>
              <a:rPr lang="en-AU" dirty="0" err="1"/>
              <a:t>verandah</a:t>
            </a:r>
            <a:r>
              <a:rPr lang="en-AU" dirty="0"/>
              <a:t>.</a:t>
            </a:r>
          </a:p>
        </p:txBody>
      </p:sp>
    </p:spTree>
    <p:extLst>
      <p:ext uri="{BB962C8B-B14F-4D97-AF65-F5344CB8AC3E}">
        <p14:creationId xmlns:p14="http://schemas.microsoft.com/office/powerpoint/2010/main" val="873082367"/>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AF23494-F630-4E01-81EA-AA2F2975971E}">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E76CE1C2-24FF-4125-B61C-AD39973FCD09}">
  <ds:schemaRefs>
    <ds:schemaRef ds:uri="http://schemas.microsoft.com/sharepoint/v3/contenttype/forms"/>
  </ds:schemaRefs>
</ds:datastoreItem>
</file>

<file path=customXml/itemProps3.xml><?xml version="1.0" encoding="utf-8"?>
<ds:datastoreItem xmlns:ds="http://schemas.openxmlformats.org/officeDocument/2006/customXml" ds:itemID="{CC083022-B7D0-4DE3-9976-6A91422D94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Depth design</Template>
  <TotalTime>425</TotalTime>
  <Words>2636</Words>
  <Application>Microsoft Office PowerPoint</Application>
  <PresentationFormat>Widescreen</PresentationFormat>
  <Paragraphs>80</Paragraphs>
  <Slides>39</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Corbel</vt:lpstr>
      <vt:lpstr>Depth</vt:lpstr>
      <vt:lpstr>Mayday!Mayday! </vt:lpstr>
      <vt:lpstr>JCU 2024 Law Seminar Series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Mayday!Mayday! </dc:title>
  <dc:creator>Michael Underdown</dc:creator>
  <cp:lastModifiedBy>Michael Underdown</cp:lastModifiedBy>
  <cp:revision>78</cp:revision>
  <dcterms:created xsi:type="dcterms:W3CDTF">2024-07-03T02:41:03Z</dcterms:created>
  <dcterms:modified xsi:type="dcterms:W3CDTF">2024-07-05T02:12:41Z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